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7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372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5969B0-5860-C969-F995-A8077E9132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F74EEE0-6B31-C57E-9051-8AA3B3BEEE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A96394-6B6A-7E74-DF14-44F128690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D366E-6736-4EF2-92BE-23F373CA3C66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D3B3227-397A-25EA-8C75-F1D239FF9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99E6A2D-CADF-ED45-1BF0-ABAD8FF5A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0B54-FD24-4EE0-BE8F-48DC3DFDAB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295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E4AFB3-586D-A3F3-15F1-D8CC3D693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5315B71-7998-14CD-644F-5F0DC089E8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AF48C2D-D9E4-0648-5190-5078B9DB2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D366E-6736-4EF2-92BE-23F373CA3C66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462726-4DA3-67B2-3AD4-3FE3DF5A9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E25AFA8-CD3F-81E7-9E33-9448F74AB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0B54-FD24-4EE0-BE8F-48DC3DFDAB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2685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0F495F0-39F9-4118-AA41-6ED8CBC8CD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187206F-9EB5-A57F-B14F-349F35C851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A74021B-B31F-DDDF-ECB2-E10121FD5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D366E-6736-4EF2-92BE-23F373CA3C66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957613D-3011-C306-0A50-C5306B3A1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4FB5383-C858-CEE0-BC22-A631CCC4A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0B54-FD24-4EE0-BE8F-48DC3DFDAB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1557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511649-6B3D-7852-526D-3A7C7B44E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D2962D-B456-9EF3-1F92-71D2004447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9468295-FD7C-9F26-75CB-B0B0496DE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D366E-6736-4EF2-92BE-23F373CA3C66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B880CEF-7571-F611-FB21-2DE61CCF0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1D6625D-4C2D-8481-EE03-3CEA6F999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0B54-FD24-4EE0-BE8F-48DC3DFDAB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172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B6876C-8FAB-7FAF-B70A-AA05A2B6D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5444052-6730-3367-F908-EE0AA2C25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EDA0DCE-CCED-2C51-700F-F7E034CB0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D366E-6736-4EF2-92BE-23F373CA3C66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FE774CF-FADE-C4EF-F520-1729A843E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EEB0304-8C91-11B9-9487-E499EF501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0B54-FD24-4EE0-BE8F-48DC3DFDAB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9612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3BEA72-4815-79BB-973E-55B817264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B42C70-90F9-FD02-27F8-7B5F429641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3DE8CC2-D715-B934-120C-FBCC425E4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DBF5AB5-3D44-8672-AA81-E76F65D88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D366E-6736-4EF2-92BE-23F373CA3C66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48885A0-AA24-650A-FBB4-F1E8E058A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659C65E-BFD5-B30F-EF7C-38C636411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0B54-FD24-4EE0-BE8F-48DC3DFDAB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1629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6AAC68-878E-A10D-C8F1-67800399A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F089A0E-8373-BE16-E365-B0E3FA0611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ECE8008-A373-7F7F-C580-C1ABB1D196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8D05C58-14B4-C3DF-AD40-F162981DAC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D9D9CF8-A9F3-62C8-C08D-9CD9772418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B0AC573B-2BFA-94A2-5F46-A3DA000DC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D366E-6736-4EF2-92BE-23F373CA3C66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7328959-A304-ACBC-7CCB-349431EAC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9011A02-9A37-1109-4797-09CBA0F73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0B54-FD24-4EE0-BE8F-48DC3DFDAB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0637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24D134-DBCC-1533-AA08-CE57B0955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8648310-7458-DC77-712B-4F964C506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D366E-6736-4EF2-92BE-23F373CA3C66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CFDAEB5-5566-56E8-9C01-9B7EBAB46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46E62DB-B779-B49A-0617-B01B60733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0B54-FD24-4EE0-BE8F-48DC3DFDAB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5514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AC4DE1A-D340-1A97-CBC4-C49F6CDB0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D366E-6736-4EF2-92BE-23F373CA3C66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8658CD4-400B-96D1-E183-E8BA44FF4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F20142D-2E14-C88C-A103-80075027E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0B54-FD24-4EE0-BE8F-48DC3DFDAB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088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C05520-8E12-36AE-0DF5-2414728E8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9B2D7F3-0BE7-2580-2F35-6B55C4ADD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A2D37E1-93F7-DD16-1821-3F89B7C5AB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D7CFEB2-6902-ECEB-1B4F-87AA4D7E8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D366E-6736-4EF2-92BE-23F373CA3C66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1FF0E78-FF1D-DFEC-D1DE-D8EE16DAB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B289DE2-9600-759C-7DE6-9BBD38C86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0B54-FD24-4EE0-BE8F-48DC3DFDAB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4246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93A185-5896-10D9-E274-C8DCC15F4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41D7B86-8D3A-6FEB-1D68-2D8453A977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5455C2F-E9F6-C9C9-4748-E5EBC6BA51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CA2F532-123B-B312-DD9A-768DDD082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D366E-6736-4EF2-92BE-23F373CA3C66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5DE4B5A-D083-C515-74B3-CC752F5AD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2864686-7061-6800-B941-16D1CA59A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0B54-FD24-4EE0-BE8F-48DC3DFDAB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1850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9CB6121-8F0C-14FD-BEDE-C7C2AA038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EA39D2D-CE47-8714-B1EB-61DD63A166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F9B7D0F-C3F0-5BA9-D99C-14D384E6F9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D366E-6736-4EF2-92BE-23F373CA3C66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726788D-3F32-E929-E525-C19A437AA4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B5433B3-6545-0CB4-E979-5F3ED025A5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B0B54-FD24-4EE0-BE8F-48DC3DFDAB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4673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1C03A187-9A38-1675-9B5A-9F4A7A4B1E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3934" y="232303"/>
            <a:ext cx="9144000" cy="419629"/>
          </a:xfrm>
        </p:spPr>
        <p:txBody>
          <a:bodyPr>
            <a:normAutofit lnSpcReduction="10000"/>
          </a:bodyPr>
          <a:lstStyle/>
          <a:p>
            <a:r>
              <a:rPr lang="it-IT" dirty="0"/>
              <a:t>Fasi Procedimento Amministrativo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1DCFA503-A975-E095-77E1-D0A2B7A86EAA}"/>
              </a:ext>
            </a:extLst>
          </p:cNvPr>
          <p:cNvSpPr/>
          <p:nvPr/>
        </p:nvSpPr>
        <p:spPr>
          <a:xfrm>
            <a:off x="3833924" y="769878"/>
            <a:ext cx="4001241" cy="22151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1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Presentazione domande di sostegno sul SIAN - AGEA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523F586F-8990-F817-1598-54694AB455EC}"/>
              </a:ext>
            </a:extLst>
          </p:cNvPr>
          <p:cNvSpPr/>
          <p:nvPr/>
        </p:nvSpPr>
        <p:spPr>
          <a:xfrm>
            <a:off x="4170040" y="1221416"/>
            <a:ext cx="3191516" cy="2298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1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Modifica domande ai sensi art. 7 Reg. 2115/2021</a:t>
            </a:r>
          </a:p>
        </p:txBody>
      </p:sp>
      <p:cxnSp>
        <p:nvCxnSpPr>
          <p:cNvPr id="6" name="Connettore 2 5">
            <a:extLst>
              <a:ext uri="{FF2B5EF4-FFF2-40B4-BE49-F238E27FC236}">
                <a16:creationId xmlns:a16="http://schemas.microsoft.com/office/drawing/2014/main" id="{750357E2-8CFE-8DA2-595A-5C52A981638F}"/>
              </a:ext>
            </a:extLst>
          </p:cNvPr>
          <p:cNvCxnSpPr/>
          <p:nvPr/>
        </p:nvCxnSpPr>
        <p:spPr>
          <a:xfrm flipH="1">
            <a:off x="5758178" y="1025882"/>
            <a:ext cx="7620" cy="1746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tangolo 6">
            <a:extLst>
              <a:ext uri="{FF2B5EF4-FFF2-40B4-BE49-F238E27FC236}">
                <a16:creationId xmlns:a16="http://schemas.microsoft.com/office/drawing/2014/main" id="{5AEB9A27-9232-6B0B-BF63-DBAACCB1F4F0}"/>
              </a:ext>
            </a:extLst>
          </p:cNvPr>
          <p:cNvSpPr/>
          <p:nvPr/>
        </p:nvSpPr>
        <p:spPr>
          <a:xfrm>
            <a:off x="2704358" y="1705057"/>
            <a:ext cx="1669415" cy="2930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1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 risorse sufficienti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2900F1E7-7369-AFC4-EF6E-7BD6753EAA40}"/>
              </a:ext>
            </a:extLst>
          </p:cNvPr>
          <p:cNvSpPr/>
          <p:nvPr/>
        </p:nvSpPr>
        <p:spPr>
          <a:xfrm>
            <a:off x="4923470" y="1642361"/>
            <a:ext cx="1669415" cy="2678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1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 risorse insufficienti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FA4C985C-2199-95A7-06B2-7B3C0BA47B0C}"/>
              </a:ext>
            </a:extLst>
          </p:cNvPr>
          <p:cNvSpPr/>
          <p:nvPr/>
        </p:nvSpPr>
        <p:spPr>
          <a:xfrm>
            <a:off x="6798732" y="1945062"/>
            <a:ext cx="2963335" cy="2930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1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Graduatoria sulla base dei criteri di selezione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AE487680-D621-93B3-7B1C-ED072947E903}"/>
              </a:ext>
            </a:extLst>
          </p:cNvPr>
          <p:cNvSpPr/>
          <p:nvPr/>
        </p:nvSpPr>
        <p:spPr>
          <a:xfrm>
            <a:off x="3420005" y="2475147"/>
            <a:ext cx="4305169" cy="4196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1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Per le domande ammissibili AGEA trasmette elenco ITC alla REGIONE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15D35AAC-8145-F65F-65A3-BFF0F7436456}"/>
              </a:ext>
            </a:extLst>
          </p:cNvPr>
          <p:cNvSpPr/>
          <p:nvPr/>
        </p:nvSpPr>
        <p:spPr>
          <a:xfrm>
            <a:off x="3539065" y="3121047"/>
            <a:ext cx="3854027" cy="2601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1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Trasmissione esiti ad AGEA risultanze controlli ITC</a:t>
            </a:r>
          </a:p>
        </p:txBody>
      </p:sp>
      <p:cxnSp>
        <p:nvCxnSpPr>
          <p:cNvPr id="12" name="Connettore 2 11">
            <a:extLst>
              <a:ext uri="{FF2B5EF4-FFF2-40B4-BE49-F238E27FC236}">
                <a16:creationId xmlns:a16="http://schemas.microsoft.com/office/drawing/2014/main" id="{219EE5C6-5C00-ACA6-F5DE-8A0BC25588DB}"/>
              </a:ext>
            </a:extLst>
          </p:cNvPr>
          <p:cNvCxnSpPr>
            <a:cxnSpLocks/>
          </p:cNvCxnSpPr>
          <p:nvPr/>
        </p:nvCxnSpPr>
        <p:spPr>
          <a:xfrm flipH="1">
            <a:off x="5735800" y="1461087"/>
            <a:ext cx="7620" cy="1746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>
            <a:extLst>
              <a:ext uri="{FF2B5EF4-FFF2-40B4-BE49-F238E27FC236}">
                <a16:creationId xmlns:a16="http://schemas.microsoft.com/office/drawing/2014/main" id="{69BBA707-26E8-2CD9-5C15-4C56BD26AF1E}"/>
              </a:ext>
            </a:extLst>
          </p:cNvPr>
          <p:cNvCxnSpPr>
            <a:cxnSpLocks/>
          </p:cNvCxnSpPr>
          <p:nvPr/>
        </p:nvCxnSpPr>
        <p:spPr>
          <a:xfrm flipH="1">
            <a:off x="3709135" y="1474957"/>
            <a:ext cx="1369161" cy="2087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>
            <a:extLst>
              <a:ext uri="{FF2B5EF4-FFF2-40B4-BE49-F238E27FC236}">
                <a16:creationId xmlns:a16="http://schemas.microsoft.com/office/drawing/2014/main" id="{50753B6E-3558-24CF-70D0-8B05D493A255}"/>
              </a:ext>
            </a:extLst>
          </p:cNvPr>
          <p:cNvCxnSpPr>
            <a:cxnSpLocks/>
          </p:cNvCxnSpPr>
          <p:nvPr/>
        </p:nvCxnSpPr>
        <p:spPr>
          <a:xfrm>
            <a:off x="3670136" y="1988726"/>
            <a:ext cx="977430" cy="4864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D7CA24D4-6783-D659-380F-CCB9A49EE1B4}"/>
              </a:ext>
            </a:extLst>
          </p:cNvPr>
          <p:cNvCxnSpPr>
            <a:cxnSpLocks/>
          </p:cNvCxnSpPr>
          <p:nvPr/>
        </p:nvCxnSpPr>
        <p:spPr>
          <a:xfrm>
            <a:off x="6617386" y="1923759"/>
            <a:ext cx="157897" cy="1482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F53DB718-4136-5FEB-1C8D-CC6EB19633F6}"/>
              </a:ext>
            </a:extLst>
          </p:cNvPr>
          <p:cNvCxnSpPr>
            <a:cxnSpLocks/>
          </p:cNvCxnSpPr>
          <p:nvPr/>
        </p:nvCxnSpPr>
        <p:spPr>
          <a:xfrm flipH="1">
            <a:off x="6874933" y="2264038"/>
            <a:ext cx="348506" cy="2215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>
            <a:extLst>
              <a:ext uri="{FF2B5EF4-FFF2-40B4-BE49-F238E27FC236}">
                <a16:creationId xmlns:a16="http://schemas.microsoft.com/office/drawing/2014/main" id="{1CFE5C3F-867C-F5CC-3657-858E7BD3456D}"/>
              </a:ext>
            </a:extLst>
          </p:cNvPr>
          <p:cNvCxnSpPr>
            <a:cxnSpLocks/>
          </p:cNvCxnSpPr>
          <p:nvPr/>
        </p:nvCxnSpPr>
        <p:spPr>
          <a:xfrm flipH="1">
            <a:off x="5561582" y="2920033"/>
            <a:ext cx="7620" cy="1746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ttangolo 23">
            <a:extLst>
              <a:ext uri="{FF2B5EF4-FFF2-40B4-BE49-F238E27FC236}">
                <a16:creationId xmlns:a16="http://schemas.microsoft.com/office/drawing/2014/main" id="{7D68AB2D-AE61-A490-F202-8135F443E370}"/>
              </a:ext>
            </a:extLst>
          </p:cNvPr>
          <p:cNvSpPr/>
          <p:nvPr/>
        </p:nvSpPr>
        <p:spPr>
          <a:xfrm>
            <a:off x="3144348" y="3553415"/>
            <a:ext cx="4834467" cy="3958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1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Fase pagamento anticipi/saldi in modalità IADP da parte di AGEA entro 31 dicembre</a:t>
            </a:r>
          </a:p>
        </p:txBody>
      </p:sp>
      <p:cxnSp>
        <p:nvCxnSpPr>
          <p:cNvPr id="25" name="Connettore 2 24">
            <a:extLst>
              <a:ext uri="{FF2B5EF4-FFF2-40B4-BE49-F238E27FC236}">
                <a16:creationId xmlns:a16="http://schemas.microsoft.com/office/drawing/2014/main" id="{4D3CA688-2FE3-950E-0276-50B90465A4CC}"/>
              </a:ext>
            </a:extLst>
          </p:cNvPr>
          <p:cNvCxnSpPr>
            <a:cxnSpLocks/>
          </p:cNvCxnSpPr>
          <p:nvPr/>
        </p:nvCxnSpPr>
        <p:spPr>
          <a:xfrm flipH="1">
            <a:off x="5466078" y="3379647"/>
            <a:ext cx="7620" cy="1746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ttangolo 25">
            <a:extLst>
              <a:ext uri="{FF2B5EF4-FFF2-40B4-BE49-F238E27FC236}">
                <a16:creationId xmlns:a16="http://schemas.microsoft.com/office/drawing/2014/main" id="{E62B828E-B7DD-1012-D3FB-68143E39ED9E}"/>
              </a:ext>
            </a:extLst>
          </p:cNvPr>
          <p:cNvSpPr/>
          <p:nvPr/>
        </p:nvSpPr>
        <p:spPr>
          <a:xfrm>
            <a:off x="942233" y="4247105"/>
            <a:ext cx="1597767" cy="2146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 algn="ctr">
              <a:lnSpc>
                <a:spcPct val="107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it-IT" sz="11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Liquidate 100%</a:t>
            </a:r>
          </a:p>
        </p:txBody>
      </p:sp>
      <p:sp>
        <p:nvSpPr>
          <p:cNvPr id="27" name="Rettangolo 26">
            <a:extLst>
              <a:ext uri="{FF2B5EF4-FFF2-40B4-BE49-F238E27FC236}">
                <a16:creationId xmlns:a16="http://schemas.microsoft.com/office/drawing/2014/main" id="{631350C7-63ED-FF88-B05C-F4923F569C78}"/>
              </a:ext>
            </a:extLst>
          </p:cNvPr>
          <p:cNvSpPr/>
          <p:nvPr/>
        </p:nvSpPr>
        <p:spPr>
          <a:xfrm>
            <a:off x="2946104" y="4263820"/>
            <a:ext cx="2425494" cy="3958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1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2) Liquidate parzialmente (differenza tra richiesto  e pagato &lt;= 12 euro</a:t>
            </a:r>
          </a:p>
        </p:txBody>
      </p:sp>
      <p:sp>
        <p:nvSpPr>
          <p:cNvPr id="28" name="Rettangolo 27">
            <a:extLst>
              <a:ext uri="{FF2B5EF4-FFF2-40B4-BE49-F238E27FC236}">
                <a16:creationId xmlns:a16="http://schemas.microsoft.com/office/drawing/2014/main" id="{02F2F527-C348-CDFC-8363-5B9B4DDF9315}"/>
              </a:ext>
            </a:extLst>
          </p:cNvPr>
          <p:cNvSpPr/>
          <p:nvPr/>
        </p:nvSpPr>
        <p:spPr>
          <a:xfrm>
            <a:off x="5473698" y="4274691"/>
            <a:ext cx="2425494" cy="42357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1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3) liquidate con importo zero e/o con anomalie bloccanti</a:t>
            </a:r>
          </a:p>
        </p:txBody>
      </p:sp>
      <p:sp>
        <p:nvSpPr>
          <p:cNvPr id="29" name="Rettangolo 28">
            <a:extLst>
              <a:ext uri="{FF2B5EF4-FFF2-40B4-BE49-F238E27FC236}">
                <a16:creationId xmlns:a16="http://schemas.microsoft.com/office/drawing/2014/main" id="{2AB0DD97-179B-5422-1714-DEF1B21AE7FF}"/>
              </a:ext>
            </a:extLst>
          </p:cNvPr>
          <p:cNvSpPr/>
          <p:nvPr/>
        </p:nvSpPr>
        <p:spPr>
          <a:xfrm>
            <a:off x="8001292" y="4247105"/>
            <a:ext cx="3585949" cy="3775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1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4) Liquidate parzialmente (differenza tra richiesto  e pagato maggiore 12 euro </a:t>
            </a:r>
          </a:p>
        </p:txBody>
      </p:sp>
      <p:cxnSp>
        <p:nvCxnSpPr>
          <p:cNvPr id="31" name="Connettore 2 30">
            <a:extLst>
              <a:ext uri="{FF2B5EF4-FFF2-40B4-BE49-F238E27FC236}">
                <a16:creationId xmlns:a16="http://schemas.microsoft.com/office/drawing/2014/main" id="{C4625E27-B600-0849-B286-88423751A7B4}"/>
              </a:ext>
            </a:extLst>
          </p:cNvPr>
          <p:cNvCxnSpPr>
            <a:cxnSpLocks/>
          </p:cNvCxnSpPr>
          <p:nvPr/>
        </p:nvCxnSpPr>
        <p:spPr>
          <a:xfrm flipH="1">
            <a:off x="4373773" y="3994487"/>
            <a:ext cx="27562" cy="2802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>
            <a:extLst>
              <a:ext uri="{FF2B5EF4-FFF2-40B4-BE49-F238E27FC236}">
                <a16:creationId xmlns:a16="http://schemas.microsoft.com/office/drawing/2014/main" id="{42C86569-4154-48AD-569C-F7C8D5C91BED}"/>
              </a:ext>
            </a:extLst>
          </p:cNvPr>
          <p:cNvCxnSpPr>
            <a:cxnSpLocks/>
          </p:cNvCxnSpPr>
          <p:nvPr/>
        </p:nvCxnSpPr>
        <p:spPr>
          <a:xfrm>
            <a:off x="6455832" y="3959964"/>
            <a:ext cx="137053" cy="2501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>
            <a:extLst>
              <a:ext uri="{FF2B5EF4-FFF2-40B4-BE49-F238E27FC236}">
                <a16:creationId xmlns:a16="http://schemas.microsoft.com/office/drawing/2014/main" id="{75275557-44AF-AC69-75E4-338F5B227007}"/>
              </a:ext>
            </a:extLst>
          </p:cNvPr>
          <p:cNvCxnSpPr>
            <a:cxnSpLocks/>
          </p:cNvCxnSpPr>
          <p:nvPr/>
        </p:nvCxnSpPr>
        <p:spPr>
          <a:xfrm flipH="1">
            <a:off x="2455333" y="3959964"/>
            <a:ext cx="712962" cy="2586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>
            <a:extLst>
              <a:ext uri="{FF2B5EF4-FFF2-40B4-BE49-F238E27FC236}">
                <a16:creationId xmlns:a16="http://schemas.microsoft.com/office/drawing/2014/main" id="{7E5AAB02-899C-D476-B59F-1B502474FA52}"/>
              </a:ext>
            </a:extLst>
          </p:cNvPr>
          <p:cNvCxnSpPr>
            <a:cxnSpLocks/>
          </p:cNvCxnSpPr>
          <p:nvPr/>
        </p:nvCxnSpPr>
        <p:spPr>
          <a:xfrm>
            <a:off x="8001292" y="3937804"/>
            <a:ext cx="761708" cy="2723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ttangolo 38">
            <a:extLst>
              <a:ext uri="{FF2B5EF4-FFF2-40B4-BE49-F238E27FC236}">
                <a16:creationId xmlns:a16="http://schemas.microsoft.com/office/drawing/2014/main" id="{E59495E8-B797-BB29-13FA-706BEDE7CD99}"/>
              </a:ext>
            </a:extLst>
          </p:cNvPr>
          <p:cNvSpPr/>
          <p:nvPr/>
        </p:nvSpPr>
        <p:spPr>
          <a:xfrm>
            <a:off x="1049868" y="5036748"/>
            <a:ext cx="3105596" cy="3811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100" kern="10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Casi 1 e 2 Il procedimento amministrativo è concluso secondo le modalità definite dall’OP</a:t>
            </a:r>
            <a:endParaRPr lang="it-IT" sz="1100" kern="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0" name="Connettore 2 39">
            <a:extLst>
              <a:ext uri="{FF2B5EF4-FFF2-40B4-BE49-F238E27FC236}">
                <a16:creationId xmlns:a16="http://schemas.microsoft.com/office/drawing/2014/main" id="{DD582CA8-1B8E-9ACE-42C5-5E95718E6842}"/>
              </a:ext>
            </a:extLst>
          </p:cNvPr>
          <p:cNvCxnSpPr>
            <a:cxnSpLocks/>
          </p:cNvCxnSpPr>
          <p:nvPr/>
        </p:nvCxnSpPr>
        <p:spPr>
          <a:xfrm>
            <a:off x="2097597" y="4460280"/>
            <a:ext cx="0" cy="5764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2 41">
            <a:extLst>
              <a:ext uri="{FF2B5EF4-FFF2-40B4-BE49-F238E27FC236}">
                <a16:creationId xmlns:a16="http://schemas.microsoft.com/office/drawing/2014/main" id="{7C71E0F7-4716-889F-BFF3-E6484D6041DE}"/>
              </a:ext>
            </a:extLst>
          </p:cNvPr>
          <p:cNvCxnSpPr>
            <a:cxnSpLocks/>
          </p:cNvCxnSpPr>
          <p:nvPr/>
        </p:nvCxnSpPr>
        <p:spPr>
          <a:xfrm>
            <a:off x="3833924" y="4650846"/>
            <a:ext cx="0" cy="3859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ttangolo 43">
            <a:extLst>
              <a:ext uri="{FF2B5EF4-FFF2-40B4-BE49-F238E27FC236}">
                <a16:creationId xmlns:a16="http://schemas.microsoft.com/office/drawing/2014/main" id="{36B75DED-583D-FC99-BBAE-4F55CB817C61}"/>
              </a:ext>
            </a:extLst>
          </p:cNvPr>
          <p:cNvSpPr/>
          <p:nvPr/>
        </p:nvSpPr>
        <p:spPr>
          <a:xfrm>
            <a:off x="6764867" y="5014706"/>
            <a:ext cx="2997200" cy="8324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1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Per caso 3 e 4 in fase IADP, è attivato il </a:t>
            </a:r>
            <a:r>
              <a:rPr lang="it-IT" sz="11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SOCCORSO ISTRUTTORIO</a:t>
            </a:r>
            <a:r>
              <a:rPr lang="it-IT" sz="11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(invio settimanale file ASR20 indicante le anomalie bloccanti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1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CASO 3	                                        CASO 4</a:t>
            </a:r>
          </a:p>
        </p:txBody>
      </p:sp>
      <p:cxnSp>
        <p:nvCxnSpPr>
          <p:cNvPr id="45" name="Connettore 2 44">
            <a:extLst>
              <a:ext uri="{FF2B5EF4-FFF2-40B4-BE49-F238E27FC236}">
                <a16:creationId xmlns:a16="http://schemas.microsoft.com/office/drawing/2014/main" id="{55C12277-C140-DDE5-0381-5EF4C440BB21}"/>
              </a:ext>
            </a:extLst>
          </p:cNvPr>
          <p:cNvCxnSpPr>
            <a:cxnSpLocks/>
          </p:cNvCxnSpPr>
          <p:nvPr/>
        </p:nvCxnSpPr>
        <p:spPr>
          <a:xfrm>
            <a:off x="7488765" y="4731409"/>
            <a:ext cx="137053" cy="2501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2 45">
            <a:extLst>
              <a:ext uri="{FF2B5EF4-FFF2-40B4-BE49-F238E27FC236}">
                <a16:creationId xmlns:a16="http://schemas.microsoft.com/office/drawing/2014/main" id="{559570FF-625D-38C5-4534-8F07DDA2470C}"/>
              </a:ext>
            </a:extLst>
          </p:cNvPr>
          <p:cNvCxnSpPr>
            <a:cxnSpLocks/>
          </p:cNvCxnSpPr>
          <p:nvPr/>
        </p:nvCxnSpPr>
        <p:spPr>
          <a:xfrm flipH="1">
            <a:off x="8890000" y="4645363"/>
            <a:ext cx="355896" cy="3693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Freccia in giù 47">
            <a:extLst>
              <a:ext uri="{FF2B5EF4-FFF2-40B4-BE49-F238E27FC236}">
                <a16:creationId xmlns:a16="http://schemas.microsoft.com/office/drawing/2014/main" id="{715D4320-7E6B-EBCF-691E-6889240C618B}"/>
              </a:ext>
            </a:extLst>
          </p:cNvPr>
          <p:cNvSpPr/>
          <p:nvPr/>
        </p:nvSpPr>
        <p:spPr>
          <a:xfrm>
            <a:off x="8037087" y="5934455"/>
            <a:ext cx="486623" cy="878693"/>
          </a:xfrm>
          <a:prstGeom prst="downArrow">
            <a:avLst>
              <a:gd name="adj1" fmla="val 8243"/>
              <a:gd name="adj2" fmla="val 9349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6907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9" grpId="0" animBg="1"/>
      <p:bldP spid="44" grpId="0" animBg="1"/>
      <p:bldP spid="4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1FC3CF-29AF-8CA4-E273-20BFD9E77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591"/>
            <a:ext cx="10515600" cy="481541"/>
          </a:xfrm>
        </p:spPr>
        <p:txBody>
          <a:bodyPr>
            <a:normAutofit/>
          </a:bodyPr>
          <a:lstStyle/>
          <a:p>
            <a:pPr algn="ctr"/>
            <a:r>
              <a:rPr lang="it-IT" sz="2700" dirty="0">
                <a:latin typeface="+mn-lt"/>
                <a:ea typeface="+mn-ea"/>
                <a:cs typeface="+mn-cs"/>
              </a:rPr>
              <a:t>Fasi Procedimento Amministrativo (1)</a:t>
            </a:r>
            <a:endParaRPr lang="it-IT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82F43E01-35A5-6F48-A1E7-7A5DF7C61A8C}"/>
              </a:ext>
            </a:extLst>
          </p:cNvPr>
          <p:cNvSpPr/>
          <p:nvPr/>
        </p:nvSpPr>
        <p:spPr>
          <a:xfrm>
            <a:off x="4787688" y="1227667"/>
            <a:ext cx="2997200" cy="8324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1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Per caso 3 e 4 in fase IADP, è attivato il </a:t>
            </a:r>
            <a:r>
              <a:rPr lang="it-IT" sz="11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SOCCORSO ISTRUTTORIO</a:t>
            </a:r>
            <a:r>
              <a:rPr lang="it-IT" sz="11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(invio settimanale file ASR20 indicante le anomalie bloccanti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1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CASO 3	                                        CASO 4</a:t>
            </a:r>
          </a:p>
        </p:txBody>
      </p:sp>
      <p:sp>
        <p:nvSpPr>
          <p:cNvPr id="5" name="Freccia in giù 4">
            <a:extLst>
              <a:ext uri="{FF2B5EF4-FFF2-40B4-BE49-F238E27FC236}">
                <a16:creationId xmlns:a16="http://schemas.microsoft.com/office/drawing/2014/main" id="{F80B9FAD-7959-7410-73A4-4F77CABF83E7}"/>
              </a:ext>
            </a:extLst>
          </p:cNvPr>
          <p:cNvSpPr/>
          <p:nvPr/>
        </p:nvSpPr>
        <p:spPr>
          <a:xfrm>
            <a:off x="5812366" y="590394"/>
            <a:ext cx="486623" cy="626535"/>
          </a:xfrm>
          <a:prstGeom prst="downArrow">
            <a:avLst>
              <a:gd name="adj1" fmla="val 8243"/>
              <a:gd name="adj2" fmla="val 4304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8BB486CC-5683-EECC-D69D-62E9A8D6DE31}"/>
              </a:ext>
            </a:extLst>
          </p:cNvPr>
          <p:cNvSpPr/>
          <p:nvPr/>
        </p:nvSpPr>
        <p:spPr>
          <a:xfrm>
            <a:off x="838200" y="2060148"/>
            <a:ext cx="2997200" cy="5475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1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 Regione prende in carico in prima istanza le sole domande di cui al CASO 3</a:t>
            </a:r>
            <a:r>
              <a:rPr lang="it-IT" sz="11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800" i="1" kern="1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(liquidate con importo zero e/o con anomalie bloccanti)</a:t>
            </a:r>
            <a:endParaRPr lang="it-IT" sz="800" i="1" kern="1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40892F1C-40CC-13B2-84C9-DDA2BA5F7BE0}"/>
              </a:ext>
            </a:extLst>
          </p:cNvPr>
          <p:cNvSpPr/>
          <p:nvPr/>
        </p:nvSpPr>
        <p:spPr>
          <a:xfrm>
            <a:off x="6286288" y="2336800"/>
            <a:ext cx="5740401" cy="5137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1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CASO 4 </a:t>
            </a:r>
            <a:r>
              <a:rPr lang="it-IT" sz="800" i="1" kern="1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(Liquidate parzialmente (differenza tra richiesto  e pagato maggiore 12 euro)) </a:t>
            </a:r>
            <a:r>
              <a:rPr lang="it-IT" sz="11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AGEA provvede a invio comunicazione L241 relativa alle risultanze istruttorie formalizzando avvio fase chiusura procedimento 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EBF82CF6-6215-0A4D-6360-D97310DFE658}"/>
              </a:ext>
            </a:extLst>
          </p:cNvPr>
          <p:cNvSpPr/>
          <p:nvPr/>
        </p:nvSpPr>
        <p:spPr>
          <a:xfrm>
            <a:off x="838200" y="2737485"/>
            <a:ext cx="3949488" cy="48154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r>
              <a:rPr lang="it-IT" sz="11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Soccorso istruttorio come sopra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it-IT" sz="11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Successiva comunicazione ai sensi dell’art. 10 bis L 241/90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5EDDAC64-F3AE-01B8-E5A4-EF11958641A2}"/>
              </a:ext>
            </a:extLst>
          </p:cNvPr>
          <p:cNvSpPr/>
          <p:nvPr/>
        </p:nvSpPr>
        <p:spPr>
          <a:xfrm>
            <a:off x="838200" y="3429001"/>
            <a:ext cx="3716867" cy="355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100" kern="10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Chiusura procedimento entro 31 maggio anno successivo a quello di domanda</a:t>
            </a:r>
            <a:endParaRPr lang="it-IT" sz="1100" kern="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1" name="Connettore 2 10">
            <a:extLst>
              <a:ext uri="{FF2B5EF4-FFF2-40B4-BE49-F238E27FC236}">
                <a16:creationId xmlns:a16="http://schemas.microsoft.com/office/drawing/2014/main" id="{4C846CC7-5516-3842-3DF5-B3A0D425FC13}"/>
              </a:ext>
            </a:extLst>
          </p:cNvPr>
          <p:cNvCxnSpPr>
            <a:cxnSpLocks/>
            <a:endCxn id="7" idx="3"/>
          </p:cNvCxnSpPr>
          <p:nvPr/>
        </p:nvCxnSpPr>
        <p:spPr>
          <a:xfrm flipH="1">
            <a:off x="3835400" y="2064932"/>
            <a:ext cx="952288" cy="2690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>
            <a:extLst>
              <a:ext uri="{FF2B5EF4-FFF2-40B4-BE49-F238E27FC236}">
                <a16:creationId xmlns:a16="http://schemas.microsoft.com/office/drawing/2014/main" id="{31CACBE4-65CA-6740-EE28-81481F3D7BCB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7784888" y="2060147"/>
            <a:ext cx="1371601" cy="2766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ECE83892-C058-4167-EC8C-262FC4862E1F}"/>
              </a:ext>
            </a:extLst>
          </p:cNvPr>
          <p:cNvCxnSpPr>
            <a:cxnSpLocks/>
          </p:cNvCxnSpPr>
          <p:nvPr/>
        </p:nvCxnSpPr>
        <p:spPr>
          <a:xfrm>
            <a:off x="2213822" y="2607735"/>
            <a:ext cx="0" cy="1297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312E1ACB-F349-725C-207D-F5484EFB5941}"/>
              </a:ext>
            </a:extLst>
          </p:cNvPr>
          <p:cNvCxnSpPr>
            <a:cxnSpLocks/>
          </p:cNvCxnSpPr>
          <p:nvPr/>
        </p:nvCxnSpPr>
        <p:spPr>
          <a:xfrm>
            <a:off x="2226311" y="3219026"/>
            <a:ext cx="0" cy="2099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ttangolo 19">
            <a:extLst>
              <a:ext uri="{FF2B5EF4-FFF2-40B4-BE49-F238E27FC236}">
                <a16:creationId xmlns:a16="http://schemas.microsoft.com/office/drawing/2014/main" id="{8D3B6E69-6F93-A2A3-EA19-49CF44ADB49D}"/>
              </a:ext>
            </a:extLst>
          </p:cNvPr>
          <p:cNvSpPr/>
          <p:nvPr/>
        </p:nvSpPr>
        <p:spPr>
          <a:xfrm>
            <a:off x="6286288" y="3188229"/>
            <a:ext cx="5740401" cy="6075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1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CASO 4 Il beneficiario può chiedere istanza di riesame tramite FRONT END (</a:t>
            </a:r>
            <a:r>
              <a:rPr lang="it-IT" sz="1100" b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 istanze di riesame sono ammissibili solo se ricadono nei casi correggibili definiti dalla griglia dei controlli ICO e amministrativi   </a:t>
            </a:r>
            <a:endParaRPr lang="it-IT" sz="11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CE1287DF-F45B-A892-7976-41EA400EA924}"/>
              </a:ext>
            </a:extLst>
          </p:cNvPr>
          <p:cNvCxnSpPr>
            <a:cxnSpLocks/>
          </p:cNvCxnSpPr>
          <p:nvPr/>
        </p:nvCxnSpPr>
        <p:spPr>
          <a:xfrm>
            <a:off x="9211734" y="2842321"/>
            <a:ext cx="0" cy="2848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ttangolo 23">
            <a:extLst>
              <a:ext uri="{FF2B5EF4-FFF2-40B4-BE49-F238E27FC236}">
                <a16:creationId xmlns:a16="http://schemas.microsoft.com/office/drawing/2014/main" id="{72276B60-A77D-CA54-B30E-6EA4A633F60C}"/>
              </a:ext>
            </a:extLst>
          </p:cNvPr>
          <p:cNvSpPr/>
          <p:nvPr/>
        </p:nvSpPr>
        <p:spPr>
          <a:xfrm>
            <a:off x="3937000" y="4182321"/>
            <a:ext cx="2997200" cy="5137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1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 </a:t>
            </a:r>
            <a:r>
              <a:rPr lang="it-IT" sz="1100" b="1" kern="100" dirty="0">
                <a:solidFill>
                  <a:srgbClr val="00B05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istanza ammissibile</a:t>
            </a:r>
            <a:r>
              <a:rPr lang="it-IT" sz="11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la Regione prende in carico manuale la domanda e provvede al ricalcolo dell’esito </a:t>
            </a:r>
          </a:p>
        </p:txBody>
      </p:sp>
      <p:sp>
        <p:nvSpPr>
          <p:cNvPr id="25" name="Rettangolo 24">
            <a:extLst>
              <a:ext uri="{FF2B5EF4-FFF2-40B4-BE49-F238E27FC236}">
                <a16:creationId xmlns:a16="http://schemas.microsoft.com/office/drawing/2014/main" id="{92B8B8E5-2C1F-372A-7E09-AC09F09D0451}"/>
              </a:ext>
            </a:extLst>
          </p:cNvPr>
          <p:cNvSpPr/>
          <p:nvPr/>
        </p:nvSpPr>
        <p:spPr>
          <a:xfrm>
            <a:off x="8419887" y="4036426"/>
            <a:ext cx="3606802" cy="80550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457200" algn="ctr">
              <a:lnSpc>
                <a:spcPct val="107000"/>
              </a:lnSpc>
              <a:spcAft>
                <a:spcPts val="800"/>
              </a:spcAft>
            </a:pPr>
            <a:r>
              <a:rPr lang="it-IT" sz="11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 </a:t>
            </a:r>
            <a:r>
              <a:rPr lang="it-IT" sz="1100" b="1" kern="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istanza inammissibile</a:t>
            </a:r>
            <a:r>
              <a:rPr lang="it-IT" sz="11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inserimento esito nel portale SIAN e </a:t>
            </a:r>
            <a:r>
              <a:rPr lang="it-IT" sz="1100" kern="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avvio fase chiusura procedimento amministrativo da parte di AGEA entro 31 maggio anno successivo a quello di domanda</a:t>
            </a:r>
            <a:endParaRPr lang="it-IT" sz="11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7" name="Connettore 2 26">
            <a:extLst>
              <a:ext uri="{FF2B5EF4-FFF2-40B4-BE49-F238E27FC236}">
                <a16:creationId xmlns:a16="http://schemas.microsoft.com/office/drawing/2014/main" id="{EEE0E5DA-258A-39E7-2C12-C9B25474FB51}"/>
              </a:ext>
            </a:extLst>
          </p:cNvPr>
          <p:cNvCxnSpPr>
            <a:cxnSpLocks/>
          </p:cNvCxnSpPr>
          <p:nvPr/>
        </p:nvCxnSpPr>
        <p:spPr>
          <a:xfrm flipH="1">
            <a:off x="5825067" y="3795815"/>
            <a:ext cx="461222" cy="386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>
            <a:extLst>
              <a:ext uri="{FF2B5EF4-FFF2-40B4-BE49-F238E27FC236}">
                <a16:creationId xmlns:a16="http://schemas.microsoft.com/office/drawing/2014/main" id="{29B5867C-91C9-6D2D-EB1A-F66224AC971B}"/>
              </a:ext>
            </a:extLst>
          </p:cNvPr>
          <p:cNvCxnSpPr>
            <a:cxnSpLocks/>
          </p:cNvCxnSpPr>
          <p:nvPr/>
        </p:nvCxnSpPr>
        <p:spPr>
          <a:xfrm>
            <a:off x="9357255" y="3810728"/>
            <a:ext cx="675745" cy="2044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ttangolo 30">
            <a:extLst>
              <a:ext uri="{FF2B5EF4-FFF2-40B4-BE49-F238E27FC236}">
                <a16:creationId xmlns:a16="http://schemas.microsoft.com/office/drawing/2014/main" id="{48B76157-8120-1C34-4876-BBA3A0AE9346}"/>
              </a:ext>
            </a:extLst>
          </p:cNvPr>
          <p:cNvSpPr/>
          <p:nvPr/>
        </p:nvSpPr>
        <p:spPr>
          <a:xfrm>
            <a:off x="494665" y="4872253"/>
            <a:ext cx="1987550" cy="3962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it-IT" sz="11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Liquidazione nuovo importo</a:t>
            </a:r>
          </a:p>
        </p:txBody>
      </p:sp>
      <p:sp>
        <p:nvSpPr>
          <p:cNvPr id="32" name="Rettangolo 31">
            <a:extLst>
              <a:ext uri="{FF2B5EF4-FFF2-40B4-BE49-F238E27FC236}">
                <a16:creationId xmlns:a16="http://schemas.microsoft.com/office/drawing/2014/main" id="{F8E84EF7-ECC4-A5C1-DBDD-5E1DC4C979DA}"/>
              </a:ext>
            </a:extLst>
          </p:cNvPr>
          <p:cNvSpPr/>
          <p:nvPr/>
        </p:nvSpPr>
        <p:spPr>
          <a:xfrm>
            <a:off x="2774527" y="4886747"/>
            <a:ext cx="1780540" cy="355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1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Liquidazione con importo pari a zero</a:t>
            </a:r>
          </a:p>
        </p:txBody>
      </p:sp>
      <p:sp>
        <p:nvSpPr>
          <p:cNvPr id="33" name="Rettangolo 32">
            <a:extLst>
              <a:ext uri="{FF2B5EF4-FFF2-40B4-BE49-F238E27FC236}">
                <a16:creationId xmlns:a16="http://schemas.microsoft.com/office/drawing/2014/main" id="{D21C26F1-1AE3-8447-A949-B7CA57F92CE2}"/>
              </a:ext>
            </a:extLst>
          </p:cNvPr>
          <p:cNvSpPr/>
          <p:nvPr/>
        </p:nvSpPr>
        <p:spPr>
          <a:xfrm>
            <a:off x="4855104" y="4866357"/>
            <a:ext cx="2443161" cy="3962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1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Ricalcolo esito con importo negativo e </a:t>
            </a:r>
            <a:r>
              <a:rPr lang="it-IT" sz="1100" kern="10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attivazione procedura di recupero PRD</a:t>
            </a:r>
            <a:endParaRPr lang="it-IT" sz="1100" kern="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Rettangolo 33">
            <a:extLst>
              <a:ext uri="{FF2B5EF4-FFF2-40B4-BE49-F238E27FC236}">
                <a16:creationId xmlns:a16="http://schemas.microsoft.com/office/drawing/2014/main" id="{801FA20B-96DD-45BF-6B8E-38DF6F9D157B}"/>
              </a:ext>
            </a:extLst>
          </p:cNvPr>
          <p:cNvSpPr/>
          <p:nvPr/>
        </p:nvSpPr>
        <p:spPr>
          <a:xfrm>
            <a:off x="494665" y="5732580"/>
            <a:ext cx="1868170" cy="93789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1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 importo complessivamente liquidato è pari al 100% del richiesto – </a:t>
            </a:r>
            <a:r>
              <a:rPr lang="it-IT" sz="1100" kern="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procedimento concluso con pubblicazione sul BUR </a:t>
            </a:r>
            <a:endParaRPr lang="it-IT" sz="11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Rettangolo 34">
            <a:extLst>
              <a:ext uri="{FF2B5EF4-FFF2-40B4-BE49-F238E27FC236}">
                <a16:creationId xmlns:a16="http://schemas.microsoft.com/office/drawing/2014/main" id="{589A7291-1950-624E-5B57-F2C769D36F3C}"/>
              </a:ext>
            </a:extLst>
          </p:cNvPr>
          <p:cNvSpPr/>
          <p:nvPr/>
        </p:nvSpPr>
        <p:spPr>
          <a:xfrm>
            <a:off x="2840701" y="5732580"/>
            <a:ext cx="1987550" cy="108562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1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 importo complessivamente liquidato è inferiore al 100% del richiesto </a:t>
            </a:r>
            <a:r>
              <a:rPr lang="it-IT" sz="1100" kern="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– avvio chiusura procedimento entro 31 maggio anno successivo a quello di domande</a:t>
            </a:r>
            <a:endParaRPr lang="it-IT" sz="11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6" name="Connettore 2 35">
            <a:extLst>
              <a:ext uri="{FF2B5EF4-FFF2-40B4-BE49-F238E27FC236}">
                <a16:creationId xmlns:a16="http://schemas.microsoft.com/office/drawing/2014/main" id="{515D91AB-77D3-D477-420F-D58C2EFCBF4E}"/>
              </a:ext>
            </a:extLst>
          </p:cNvPr>
          <p:cNvCxnSpPr>
            <a:cxnSpLocks/>
          </p:cNvCxnSpPr>
          <p:nvPr/>
        </p:nvCxnSpPr>
        <p:spPr>
          <a:xfrm flipH="1">
            <a:off x="1875578" y="4260962"/>
            <a:ext cx="2061422" cy="5853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>
            <a:extLst>
              <a:ext uri="{FF2B5EF4-FFF2-40B4-BE49-F238E27FC236}">
                <a16:creationId xmlns:a16="http://schemas.microsoft.com/office/drawing/2014/main" id="{B337D91B-0C8A-D2C5-9FC2-3BCA6A44A627}"/>
              </a:ext>
            </a:extLst>
          </p:cNvPr>
          <p:cNvCxnSpPr>
            <a:cxnSpLocks/>
          </p:cNvCxnSpPr>
          <p:nvPr/>
        </p:nvCxnSpPr>
        <p:spPr>
          <a:xfrm flipH="1">
            <a:off x="3369417" y="4687188"/>
            <a:ext cx="567583" cy="2109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2 39">
            <a:extLst>
              <a:ext uri="{FF2B5EF4-FFF2-40B4-BE49-F238E27FC236}">
                <a16:creationId xmlns:a16="http://schemas.microsoft.com/office/drawing/2014/main" id="{2A7140C3-0951-0FE6-9D2B-382C1849EE3C}"/>
              </a:ext>
            </a:extLst>
          </p:cNvPr>
          <p:cNvCxnSpPr>
            <a:cxnSpLocks/>
          </p:cNvCxnSpPr>
          <p:nvPr/>
        </p:nvCxnSpPr>
        <p:spPr>
          <a:xfrm>
            <a:off x="4864100" y="4706771"/>
            <a:ext cx="285857" cy="1799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2 42">
            <a:extLst>
              <a:ext uri="{FF2B5EF4-FFF2-40B4-BE49-F238E27FC236}">
                <a16:creationId xmlns:a16="http://schemas.microsoft.com/office/drawing/2014/main" id="{927BB49A-160F-136B-BFFC-FEE10FF0B498}"/>
              </a:ext>
            </a:extLst>
          </p:cNvPr>
          <p:cNvCxnSpPr>
            <a:cxnSpLocks/>
          </p:cNvCxnSpPr>
          <p:nvPr/>
        </p:nvCxnSpPr>
        <p:spPr>
          <a:xfrm>
            <a:off x="1334846" y="5310316"/>
            <a:ext cx="0" cy="3841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>
            <a:extLst>
              <a:ext uri="{FF2B5EF4-FFF2-40B4-BE49-F238E27FC236}">
                <a16:creationId xmlns:a16="http://schemas.microsoft.com/office/drawing/2014/main" id="{07001DA5-D584-4E03-62E5-859718C79D2C}"/>
              </a:ext>
            </a:extLst>
          </p:cNvPr>
          <p:cNvCxnSpPr>
            <a:cxnSpLocks/>
          </p:cNvCxnSpPr>
          <p:nvPr/>
        </p:nvCxnSpPr>
        <p:spPr>
          <a:xfrm>
            <a:off x="2018466" y="5271362"/>
            <a:ext cx="826860" cy="4699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>
            <a:extLst>
              <a:ext uri="{FF2B5EF4-FFF2-40B4-BE49-F238E27FC236}">
                <a16:creationId xmlns:a16="http://schemas.microsoft.com/office/drawing/2014/main" id="{0CC75254-5AED-4BC4-C2E9-61BFC20C01BC}"/>
              </a:ext>
            </a:extLst>
          </p:cNvPr>
          <p:cNvCxnSpPr>
            <a:cxnSpLocks/>
            <a:endCxn id="35" idx="0"/>
          </p:cNvCxnSpPr>
          <p:nvPr/>
        </p:nvCxnSpPr>
        <p:spPr>
          <a:xfrm flipH="1">
            <a:off x="3834476" y="5282809"/>
            <a:ext cx="924" cy="4497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7815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20" grpId="0" animBg="1"/>
      <p:bldP spid="24" grpId="0" animBg="1"/>
      <p:bldP spid="25" grpId="0" animBg="1"/>
      <p:bldP spid="31" grpId="0" animBg="1"/>
      <p:bldP spid="32" grpId="0" animBg="1"/>
      <p:bldP spid="33" grpId="0" animBg="1"/>
      <p:bldP spid="34" grpId="0" animBg="1"/>
      <p:bldP spid="35" grpId="0" animBg="1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408</Words>
  <Application>Microsoft Office PowerPoint</Application>
  <PresentationFormat>Widescreen</PresentationFormat>
  <Paragraphs>32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Presentazione standard di PowerPoint</vt:lpstr>
      <vt:lpstr>Fasi Procedimento Amministrativo (1)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Francesco Cintia</dc:creator>
  <cp:lastModifiedBy>Francesco Cintia</cp:lastModifiedBy>
  <cp:revision>3</cp:revision>
  <dcterms:created xsi:type="dcterms:W3CDTF">2024-01-11T13:20:26Z</dcterms:created>
  <dcterms:modified xsi:type="dcterms:W3CDTF">2024-03-06T08:17:09Z</dcterms:modified>
</cp:coreProperties>
</file>